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Poiret One"/>
      <p:regular r:id="rId16"/>
    </p:embeddedFon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regular.fntdata"/><Relationship Id="rId16" Type="http://schemas.openxmlformats.org/officeDocument/2006/relationships/font" Target="fonts/PoiretOne-regular.fntdata"/><Relationship Id="rId5" Type="http://schemas.openxmlformats.org/officeDocument/2006/relationships/slide" Target="slides/slide1.xml"/><Relationship Id="rId19" Type="http://schemas.openxmlformats.org/officeDocument/2006/relationships/font" Target="fonts/Roboto-italic.fntdata"/><Relationship Id="rId6" Type="http://schemas.openxmlformats.org/officeDocument/2006/relationships/slide" Target="slides/slide2.xml"/><Relationship Id="rId18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gif>
</file>

<file path=ppt/media/image02.gif>
</file>

<file path=ppt/media/image03.jpg>
</file>

<file path=ppt/media/image04.jpg>
</file>

<file path=ppt/media/image05.jpg>
</file>

<file path=ppt/media/image06.jpg>
</file>

<file path=ppt/media/image07.jpg>
</file>

<file path=ppt/media/image08.png>
</file>

<file path=ppt/media/image09.jp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jpg>
</file>

<file path=ppt/media/image17.jpg>
</file>

<file path=ppt/media/image18.png>
</file>

<file path=ppt/media/image19.png>
</file>

<file path=ppt/media/image20.jpg>
</file>

<file path=ppt/media/image2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1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1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1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1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1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1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1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1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marR="0" rtl="0" algn="l">
              <a:spcBef>
                <a:spcPts val="0"/>
              </a:spcBef>
              <a:buNone/>
            </a:pPr>
            <a:r>
              <a:rPr lang="en"/>
              <a:t>Pas d efraids a installer données ddeja existantes </a:t>
            </a:r>
            <a:br>
              <a:rPr lang="en"/>
            </a:br>
            <a:r>
              <a:rPr lang="en"/>
              <a:t>Acces aux données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95307" y="4703625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95307" y="4703625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Shape 40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0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/>
        </p:nvSpPr>
        <p:spPr>
          <a:xfrm>
            <a:off x="108887" y="4703625"/>
            <a:ext cx="106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Font typeface="Poiret One"/>
              <a:buNone/>
            </a:pPr>
            <a:r>
              <a:rPr lang="en">
                <a:solidFill>
                  <a:srgbClr val="666666"/>
                </a:solidFill>
                <a:latin typeface="Poiret One"/>
                <a:ea typeface="Poiret One"/>
                <a:cs typeface="Poiret One"/>
                <a:sym typeface="Poiret One"/>
              </a:rPr>
              <a:t>Greenlights</a:t>
            </a:r>
          </a:p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95307" y="4703625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Poiret One"/>
              <a:buNone/>
            </a:pPr>
            <a:fld id="{00000000-1234-1234-1234-123412341234}" type="slidenum">
              <a:rPr b="0" i="0" lang="en" sz="1300" u="none" cap="none" strike="noStrike">
                <a:solidFill>
                  <a:schemeClr val="dk1"/>
                </a:solidFill>
                <a:latin typeface="Poiret One"/>
                <a:ea typeface="Poiret One"/>
                <a:cs typeface="Poiret One"/>
                <a:sym typeface="Poiret One"/>
              </a:rPr>
              <a:t>‹#›</a:t>
            </a:fld>
          </a:p>
        </p:txBody>
      </p:sp>
      <p:pic>
        <p:nvPicPr>
          <p:cNvPr descr="4259500-3d-renderings-fg-an-all-green-traffic-light-Stock-Photo.jpg" id="9" name="Shape 9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388474" y="3950624"/>
            <a:ext cx="501624" cy="752998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2.gif"/><Relationship Id="rId4" Type="http://schemas.openxmlformats.org/officeDocument/2006/relationships/image" Target="../media/image0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6.jpg"/><Relationship Id="rId4" Type="http://schemas.openxmlformats.org/officeDocument/2006/relationships/image" Target="../media/image05.jpg"/><Relationship Id="rId9" Type="http://schemas.openxmlformats.org/officeDocument/2006/relationships/image" Target="../media/image07.jpg"/><Relationship Id="rId5" Type="http://schemas.openxmlformats.org/officeDocument/2006/relationships/image" Target="../media/image03.jpg"/><Relationship Id="rId6" Type="http://schemas.openxmlformats.org/officeDocument/2006/relationships/image" Target="../media/image04.jpg"/><Relationship Id="rId7" Type="http://schemas.openxmlformats.org/officeDocument/2006/relationships/image" Target="../media/image12.png"/><Relationship Id="rId8" Type="http://schemas.openxmlformats.org/officeDocument/2006/relationships/image" Target="../media/image0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08.png"/><Relationship Id="rId5" Type="http://schemas.openxmlformats.org/officeDocument/2006/relationships/image" Target="../media/image0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gif"/><Relationship Id="rId4" Type="http://schemas.openxmlformats.org/officeDocument/2006/relationships/image" Target="../media/image20.jpg"/><Relationship Id="rId5" Type="http://schemas.openxmlformats.org/officeDocument/2006/relationships/image" Target="../media/image19.png"/><Relationship Id="rId6" Type="http://schemas.openxmlformats.org/officeDocument/2006/relationships/image" Target="../media/image1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2" type="sldNum"/>
          </p:nvPr>
        </p:nvSpPr>
        <p:spPr>
          <a:xfrm>
            <a:off x="8472457" y="47036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56" name="Shape 56"/>
          <p:cNvSpPr txBox="1"/>
          <p:nvPr/>
        </p:nvSpPr>
        <p:spPr>
          <a:xfrm>
            <a:off x="-671562" y="1091450"/>
            <a:ext cx="9144000" cy="12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ct val="25000"/>
              <a:buFont typeface="Poiret One"/>
              <a:buNone/>
            </a:pPr>
            <a:r>
              <a:rPr b="1" lang="en" sz="6000">
                <a:solidFill>
                  <a:srgbClr val="EFEFEF"/>
                </a:solidFill>
                <a:latin typeface="Poiret One"/>
                <a:ea typeface="Poiret One"/>
                <a:cs typeface="Poiret One"/>
                <a:sym typeface="Poiret One"/>
              </a:rPr>
              <a:t>Smart Flow</a:t>
            </a:r>
          </a:p>
        </p:txBody>
      </p:sp>
      <p:pic>
        <p:nvPicPr>
          <p:cNvPr descr="35190_1600x1200-wallpaper-cb1304351012.png" id="57" name="Shape 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48825" y="-802973"/>
            <a:ext cx="10317098" cy="741879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Shape 58"/>
          <p:cNvSpPr txBox="1"/>
          <p:nvPr/>
        </p:nvSpPr>
        <p:spPr>
          <a:xfrm>
            <a:off x="-200925" y="2210125"/>
            <a:ext cx="9144000" cy="1201800"/>
          </a:xfrm>
          <a:prstGeom prst="rect">
            <a:avLst/>
          </a:prstGeom>
          <a:noFill/>
          <a:ln cap="flat" cmpd="sng" w="228600">
            <a:solidFill>
              <a:srgbClr val="00FF00">
                <a:alpha val="0"/>
              </a:srgbClr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25000"/>
              <a:buFont typeface="Poiret One"/>
              <a:buNone/>
            </a:pPr>
            <a:r>
              <a:rPr lang="en" sz="6000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rPr>
              <a:t>Greenlights</a:t>
            </a:r>
          </a:p>
        </p:txBody>
      </p:sp>
      <p:sp>
        <p:nvSpPr>
          <p:cNvPr id="59" name="Shape 59"/>
          <p:cNvSpPr txBox="1"/>
          <p:nvPr/>
        </p:nvSpPr>
        <p:spPr>
          <a:xfrm>
            <a:off x="4154700" y="18821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1800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rPr>
              <a:t>Green lights, greener cities</a:t>
            </a: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idx="12" type="sldNum"/>
          </p:nvPr>
        </p:nvSpPr>
        <p:spPr>
          <a:xfrm>
            <a:off x="8472457" y="47036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210" name="Shape 210"/>
          <p:cNvSpPr txBox="1"/>
          <p:nvPr/>
        </p:nvSpPr>
        <p:spPr>
          <a:xfrm>
            <a:off x="-671562" y="1091450"/>
            <a:ext cx="9144000" cy="12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ct val="25000"/>
              <a:buFont typeface="Poiret One"/>
              <a:buNone/>
            </a:pPr>
            <a:r>
              <a:rPr b="1" lang="en" sz="6000">
                <a:solidFill>
                  <a:srgbClr val="EFEFEF"/>
                </a:solidFill>
                <a:latin typeface="Poiret One"/>
                <a:ea typeface="Poiret One"/>
                <a:cs typeface="Poiret One"/>
                <a:sym typeface="Poiret One"/>
              </a:rPr>
              <a:t>Smart Flow</a:t>
            </a:r>
          </a:p>
        </p:txBody>
      </p:sp>
      <p:pic>
        <p:nvPicPr>
          <p:cNvPr descr="35190_1600x1200-wallpaper-cb1304351012.png"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48825" y="-802973"/>
            <a:ext cx="10317098" cy="741879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Shape 212"/>
          <p:cNvSpPr txBox="1"/>
          <p:nvPr/>
        </p:nvSpPr>
        <p:spPr>
          <a:xfrm>
            <a:off x="-200925" y="2210125"/>
            <a:ext cx="9144000" cy="1201800"/>
          </a:xfrm>
          <a:prstGeom prst="rect">
            <a:avLst/>
          </a:prstGeom>
          <a:noFill/>
          <a:ln cap="flat" cmpd="sng" w="228600">
            <a:solidFill>
              <a:srgbClr val="00FF00">
                <a:alpha val="0"/>
              </a:srgbClr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25000"/>
              <a:buFont typeface="Poiret One"/>
              <a:buNone/>
            </a:pPr>
            <a:r>
              <a:rPr lang="en" sz="6000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rPr>
              <a:t>Greenlights</a:t>
            </a:r>
          </a:p>
        </p:txBody>
      </p:sp>
      <p:sp>
        <p:nvSpPr>
          <p:cNvPr id="213" name="Shape 213"/>
          <p:cNvSpPr txBox="1"/>
          <p:nvPr/>
        </p:nvSpPr>
        <p:spPr>
          <a:xfrm>
            <a:off x="4154700" y="18821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4" name="Shape 214"/>
          <p:cNvSpPr txBox="1"/>
          <p:nvPr/>
        </p:nvSpPr>
        <p:spPr>
          <a:xfrm>
            <a:off x="4154700" y="18821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1800">
                <a:solidFill>
                  <a:schemeClr val="lt1"/>
                </a:solidFill>
                <a:latin typeface="Poiret One"/>
                <a:ea typeface="Poiret One"/>
                <a:cs typeface="Poiret One"/>
                <a:sym typeface="Poiret One"/>
              </a:rPr>
              <a:t>Green lights, greener cities</a:t>
            </a:r>
          </a:p>
        </p:txBody>
      </p: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/>
        </p:nvSpPr>
        <p:spPr>
          <a:xfrm>
            <a:off x="3780100" y="2765675"/>
            <a:ext cx="18162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5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More efficient</a:t>
            </a:r>
          </a:p>
        </p:txBody>
      </p:sp>
      <p:sp>
        <p:nvSpPr>
          <p:cNvPr id="220" name="Shape 220"/>
          <p:cNvSpPr txBox="1"/>
          <p:nvPr/>
        </p:nvSpPr>
        <p:spPr>
          <a:xfrm>
            <a:off x="0" y="0"/>
            <a:ext cx="9144000" cy="1201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Poiret One"/>
              <a:buNone/>
            </a:pPr>
            <a:r>
              <a:rPr lang="en" sz="6000">
                <a:solidFill>
                  <a:srgbClr val="666666"/>
                </a:solidFill>
                <a:latin typeface="Poiret One"/>
                <a:ea typeface="Poiret One"/>
                <a:cs typeface="Poiret One"/>
                <a:sym typeface="Poiret One"/>
              </a:rPr>
              <a:t>Alternatives</a:t>
            </a:r>
          </a:p>
        </p:txBody>
      </p:sp>
      <p:sp>
        <p:nvSpPr>
          <p:cNvPr id="221" name="Shape 221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222" name="Shape 222"/>
          <p:cNvSpPr txBox="1"/>
          <p:nvPr/>
        </p:nvSpPr>
        <p:spPr>
          <a:xfrm>
            <a:off x="194825" y="1161950"/>
            <a:ext cx="26925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Poiret One"/>
              <a:buNone/>
            </a:pPr>
            <a:r>
              <a:rPr b="1" lang="en" sz="2400">
                <a:solidFill>
                  <a:srgbClr val="073763"/>
                </a:solidFill>
                <a:latin typeface="Poiret One"/>
                <a:ea typeface="Poiret One"/>
                <a:cs typeface="Poiret One"/>
                <a:sym typeface="Poiret One"/>
              </a:rPr>
              <a:t>Pre established cycles</a:t>
            </a:r>
          </a:p>
        </p:txBody>
      </p:sp>
      <p:sp>
        <p:nvSpPr>
          <p:cNvPr id="223" name="Shape 223"/>
          <p:cNvSpPr txBox="1"/>
          <p:nvPr/>
        </p:nvSpPr>
        <p:spPr>
          <a:xfrm>
            <a:off x="5909700" y="1161950"/>
            <a:ext cx="30024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Poiret One"/>
              <a:buNone/>
            </a:pPr>
            <a:r>
              <a:rPr b="1" lang="en" sz="2400">
                <a:solidFill>
                  <a:srgbClr val="20124D"/>
                </a:solidFill>
                <a:latin typeface="Poiret One"/>
                <a:ea typeface="Poiret One"/>
                <a:cs typeface="Poiret One"/>
                <a:sym typeface="Poiret One"/>
              </a:rPr>
              <a:t>Self driven cars based AI system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x="2811125" y="1161950"/>
            <a:ext cx="30396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25000"/>
              <a:buFont typeface="Poiret One"/>
              <a:buNone/>
            </a:pPr>
            <a:r>
              <a:rPr b="1" lang="en" sz="2400">
                <a:solidFill>
                  <a:srgbClr val="073763"/>
                </a:solidFill>
                <a:latin typeface="Poiret One"/>
                <a:ea typeface="Poiret One"/>
                <a:cs typeface="Poiret One"/>
                <a:sym typeface="Poiret One"/>
              </a:rPr>
              <a:t>AI based Upgraded traffic lights</a:t>
            </a:r>
          </a:p>
        </p:txBody>
      </p:sp>
      <p:sp>
        <p:nvSpPr>
          <p:cNvPr id="225" name="Shape 225"/>
          <p:cNvSpPr/>
          <p:nvPr/>
        </p:nvSpPr>
        <p:spPr>
          <a:xfrm>
            <a:off x="140450" y="2633675"/>
            <a:ext cx="626700" cy="635400"/>
          </a:xfrm>
          <a:prstGeom prst="mathPlus">
            <a:avLst>
              <a:gd fmla="val 23520" name="adj1"/>
            </a:avLst>
          </a:prstGeom>
          <a:solidFill>
            <a:srgbClr val="38761D"/>
          </a:solidFill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" name="Shape 226"/>
          <p:cNvSpPr/>
          <p:nvPr/>
        </p:nvSpPr>
        <p:spPr>
          <a:xfrm>
            <a:off x="178939" y="3463350"/>
            <a:ext cx="549600" cy="476100"/>
          </a:xfrm>
          <a:prstGeom prst="mathMinus">
            <a:avLst>
              <a:gd fmla="val 23520" name="adj1"/>
            </a:avLst>
          </a:prstGeom>
          <a:solidFill>
            <a:srgbClr val="E69138"/>
          </a:solidFill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" name="Shape 227"/>
          <p:cNvSpPr txBox="1"/>
          <p:nvPr/>
        </p:nvSpPr>
        <p:spPr>
          <a:xfrm>
            <a:off x="830050" y="2713025"/>
            <a:ext cx="18162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5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Easy</a:t>
            </a:r>
          </a:p>
        </p:txBody>
      </p:sp>
      <p:sp>
        <p:nvSpPr>
          <p:cNvPr id="228" name="Shape 228"/>
          <p:cNvSpPr txBox="1"/>
          <p:nvPr/>
        </p:nvSpPr>
        <p:spPr>
          <a:xfrm>
            <a:off x="830050" y="3463050"/>
            <a:ext cx="18162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5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Not optimal</a:t>
            </a:r>
          </a:p>
        </p:txBody>
      </p:sp>
      <p:sp>
        <p:nvSpPr>
          <p:cNvPr id="229" name="Shape 229"/>
          <p:cNvSpPr/>
          <p:nvPr/>
        </p:nvSpPr>
        <p:spPr>
          <a:xfrm>
            <a:off x="3090500" y="2636750"/>
            <a:ext cx="626700" cy="635400"/>
          </a:xfrm>
          <a:prstGeom prst="mathPlus">
            <a:avLst>
              <a:gd fmla="val 23520" name="adj1"/>
            </a:avLst>
          </a:prstGeom>
          <a:solidFill>
            <a:srgbClr val="38761D"/>
          </a:solidFill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3128990" y="3466425"/>
            <a:ext cx="549600" cy="476100"/>
          </a:xfrm>
          <a:prstGeom prst="mathMinus">
            <a:avLst>
              <a:gd fmla="val 23520" name="adj1"/>
            </a:avLst>
          </a:prstGeom>
          <a:solidFill>
            <a:srgbClr val="E69138"/>
          </a:solidFill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" name="Shape 231"/>
          <p:cNvSpPr txBox="1"/>
          <p:nvPr/>
        </p:nvSpPr>
        <p:spPr>
          <a:xfrm>
            <a:off x="3780100" y="3533450"/>
            <a:ext cx="18162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5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~ 30k$ per traffic light</a:t>
            </a:r>
          </a:p>
        </p:txBody>
      </p:sp>
      <p:sp>
        <p:nvSpPr>
          <p:cNvPr id="232" name="Shape 232"/>
          <p:cNvSpPr/>
          <p:nvPr/>
        </p:nvSpPr>
        <p:spPr>
          <a:xfrm>
            <a:off x="5909700" y="2639825"/>
            <a:ext cx="626700" cy="635400"/>
          </a:xfrm>
          <a:prstGeom prst="mathPlus">
            <a:avLst>
              <a:gd fmla="val 23520" name="adj1"/>
            </a:avLst>
          </a:prstGeom>
          <a:solidFill>
            <a:srgbClr val="38761D"/>
          </a:solidFill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" name="Shape 233"/>
          <p:cNvSpPr/>
          <p:nvPr/>
        </p:nvSpPr>
        <p:spPr>
          <a:xfrm>
            <a:off x="5948190" y="3469500"/>
            <a:ext cx="549600" cy="476100"/>
          </a:xfrm>
          <a:prstGeom prst="mathMinus">
            <a:avLst>
              <a:gd fmla="val 23520" name="adj1"/>
            </a:avLst>
          </a:prstGeom>
          <a:solidFill>
            <a:srgbClr val="E69138"/>
          </a:solidFill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599300" y="2761675"/>
            <a:ext cx="18162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5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Extremely efficient</a:t>
            </a:r>
          </a:p>
        </p:txBody>
      </p:sp>
      <p:sp>
        <p:nvSpPr>
          <p:cNvPr id="235" name="Shape 235"/>
          <p:cNvSpPr txBox="1"/>
          <p:nvPr/>
        </p:nvSpPr>
        <p:spPr>
          <a:xfrm>
            <a:off x="6599300" y="3469200"/>
            <a:ext cx="19992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5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Based on tomorrow’s technology</a:t>
            </a:r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872900" y="2166324"/>
            <a:ext cx="1860300" cy="14412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FFFF"/>
          </a:solidFill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Time lost* </a:t>
            </a:r>
          </a:p>
          <a:p>
            <a:pPr lvl="0" rtl="0" algn="l">
              <a:spcBef>
                <a:spcPts val="0"/>
              </a:spcBef>
              <a:buNone/>
            </a:pPr>
            <a:r>
              <a:rPr b="1" lang="en" sz="24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  150 h</a:t>
            </a:r>
          </a:p>
        </p:txBody>
      </p:sp>
      <p:sp>
        <p:nvSpPr>
          <p:cNvPr id="65" name="Shape 65"/>
          <p:cNvSpPr/>
          <p:nvPr/>
        </p:nvSpPr>
        <p:spPr>
          <a:xfrm>
            <a:off x="2945750" y="2690125"/>
            <a:ext cx="6102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B5394"/>
          </a:solidFill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Money.gif"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8599" y="1162450"/>
            <a:ext cx="2166524" cy="1710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2.gif" id="67" name="Shape 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8600" y="3002950"/>
            <a:ext cx="2166525" cy="155544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/>
          <p:nvPr/>
        </p:nvSpPr>
        <p:spPr>
          <a:xfrm>
            <a:off x="3447994" y="1186826"/>
            <a:ext cx="1860300" cy="1662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FFFF"/>
          </a:solidFill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Costs*</a:t>
            </a:r>
            <a:br>
              <a:rPr lang="en" sz="18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</a:br>
            <a:r>
              <a:rPr b="1" lang="en" sz="20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9 B€</a:t>
            </a:r>
          </a:p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86657" y="461166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70" name="Shape 70"/>
          <p:cNvSpPr txBox="1"/>
          <p:nvPr/>
        </p:nvSpPr>
        <p:spPr>
          <a:xfrm>
            <a:off x="0" y="0"/>
            <a:ext cx="9144000" cy="12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25000"/>
              <a:buFont typeface="Poiret One"/>
              <a:buNone/>
            </a:pPr>
            <a:r>
              <a:rPr lang="en" sz="6000">
                <a:solidFill>
                  <a:srgbClr val="666666"/>
                </a:solidFill>
                <a:latin typeface="Poiret One"/>
                <a:ea typeface="Poiret One"/>
                <a:cs typeface="Poiret One"/>
                <a:sym typeface="Poiret One"/>
              </a:rPr>
              <a:t>Current Situation</a:t>
            </a:r>
          </a:p>
        </p:txBody>
      </p:sp>
      <p:sp>
        <p:nvSpPr>
          <p:cNvPr id="71" name="Shape 71"/>
          <p:cNvSpPr/>
          <p:nvPr/>
        </p:nvSpPr>
        <p:spPr>
          <a:xfrm>
            <a:off x="3447994" y="2949676"/>
            <a:ext cx="1860300" cy="1661999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FFFF"/>
          </a:solidFill>
          <a:ln cap="flat" cmpd="sng" w="9525">
            <a:solidFill>
              <a:srgbClr val="3D85C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Emissions*</a:t>
            </a:r>
            <a:r>
              <a:rPr b="1" lang="en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 </a:t>
            </a:r>
            <a:br>
              <a:rPr b="1" lang="en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</a:br>
            <a:r>
              <a:rPr b="1" lang="en" sz="20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800</a:t>
            </a:r>
            <a:r>
              <a:rPr b="1" lang="en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kt CO2</a:t>
            </a:r>
          </a:p>
        </p:txBody>
      </p:sp>
      <p:sp>
        <p:nvSpPr>
          <p:cNvPr id="72" name="Shape 72"/>
          <p:cNvSpPr txBox="1"/>
          <p:nvPr/>
        </p:nvSpPr>
        <p:spPr>
          <a:xfrm>
            <a:off x="3929700" y="4611675"/>
            <a:ext cx="72057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*Center for economic and business research</a:t>
            </a:r>
          </a:p>
        </p:txBody>
      </p:sp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loriage-nuage-a-imprimer-2.jpg"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9299" y="2137325"/>
            <a:ext cx="548699" cy="38879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>
            <p:ph idx="12" type="sldNum"/>
          </p:nvPr>
        </p:nvSpPr>
        <p:spPr>
          <a:xfrm>
            <a:off x="8472457" y="47798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pic>
        <p:nvPicPr>
          <p:cNvPr descr="3280-15230-car.jpg" id="79" name="Shape 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270900" y="1145800"/>
            <a:ext cx="1354624" cy="880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3280-15230-car.jpg" id="80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2556425" y="1145800"/>
            <a:ext cx="1354624" cy="880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3280-15230-car.jpg" id="81" name="Shape 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370774" y="1145800"/>
            <a:ext cx="1354624" cy="880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Shape 82"/>
          <p:cNvCxnSpPr/>
          <p:nvPr/>
        </p:nvCxnSpPr>
        <p:spPr>
          <a:xfrm>
            <a:off x="266875" y="1852625"/>
            <a:ext cx="81885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descr="3280-15230-car.jpg" id="83" name="Shape 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2350112" y="2870387"/>
            <a:ext cx="1354624" cy="880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" name="Shape 84"/>
          <p:cNvCxnSpPr/>
          <p:nvPr/>
        </p:nvCxnSpPr>
        <p:spPr>
          <a:xfrm>
            <a:off x="270900" y="3578537"/>
            <a:ext cx="8193600" cy="2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descr="traffic-light-red.jpg" id="85" name="Shape 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3575" y="1054025"/>
            <a:ext cx="482550" cy="482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Shape 86"/>
          <p:cNvCxnSpPr>
            <a:stCxn id="85" idx="2"/>
          </p:cNvCxnSpPr>
          <p:nvPr/>
        </p:nvCxnSpPr>
        <p:spPr>
          <a:xfrm>
            <a:off x="3784850" y="1536575"/>
            <a:ext cx="0" cy="404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descr="traffic-lights-green.jpg" id="87" name="Shape 8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10500" y="2709425"/>
            <a:ext cx="548700" cy="548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Shape 88"/>
          <p:cNvCxnSpPr/>
          <p:nvPr/>
        </p:nvCxnSpPr>
        <p:spPr>
          <a:xfrm>
            <a:off x="3784850" y="3199950"/>
            <a:ext cx="0" cy="404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grpSp>
        <p:nvGrpSpPr>
          <p:cNvPr id="89" name="Shape 89"/>
          <p:cNvGrpSpPr/>
          <p:nvPr/>
        </p:nvGrpSpPr>
        <p:grpSpPr>
          <a:xfrm>
            <a:off x="1891300" y="3199937"/>
            <a:ext cx="665125" cy="348850"/>
            <a:chOff x="5031200" y="2398175"/>
            <a:chExt cx="665125" cy="348850"/>
          </a:xfrm>
        </p:grpSpPr>
        <p:cxnSp>
          <p:nvCxnSpPr>
            <p:cNvPr id="90" name="Shape 90"/>
            <p:cNvCxnSpPr/>
            <p:nvPr/>
          </p:nvCxnSpPr>
          <p:spPr>
            <a:xfrm>
              <a:off x="5090325" y="2398175"/>
              <a:ext cx="453600" cy="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1" name="Shape 91"/>
            <p:cNvCxnSpPr/>
            <p:nvPr/>
          </p:nvCxnSpPr>
          <p:spPr>
            <a:xfrm>
              <a:off x="5242725" y="2512500"/>
              <a:ext cx="453600" cy="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92" name="Shape 92"/>
            <p:cNvCxnSpPr/>
            <p:nvPr/>
          </p:nvCxnSpPr>
          <p:spPr>
            <a:xfrm>
              <a:off x="5031200" y="2743125"/>
              <a:ext cx="453600" cy="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sp>
        <p:nvSpPr>
          <p:cNvPr id="93" name="Shape 93"/>
          <p:cNvSpPr txBox="1"/>
          <p:nvPr/>
        </p:nvSpPr>
        <p:spPr>
          <a:xfrm>
            <a:off x="0" y="-119450"/>
            <a:ext cx="9144000" cy="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25000"/>
              <a:buFont typeface="Poiret One"/>
              <a:buNone/>
            </a:pPr>
            <a:r>
              <a:rPr lang="en" sz="6000">
                <a:solidFill>
                  <a:srgbClr val="666666"/>
                </a:solidFill>
                <a:latin typeface="Poiret One"/>
                <a:ea typeface="Poiret One"/>
                <a:cs typeface="Poiret One"/>
                <a:sym typeface="Poiret One"/>
              </a:rPr>
              <a:t>Value Proposition</a:t>
            </a:r>
          </a:p>
        </p:txBody>
      </p:sp>
      <p:sp>
        <p:nvSpPr>
          <p:cNvPr id="94" name="Shape 94"/>
          <p:cNvSpPr/>
          <p:nvPr/>
        </p:nvSpPr>
        <p:spPr>
          <a:xfrm>
            <a:off x="1320675" y="1414900"/>
            <a:ext cx="156600" cy="101304"/>
          </a:xfrm>
          <a:prstGeom prst="cloud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2552849" y="1616198"/>
            <a:ext cx="226475" cy="155843"/>
          </a:xfrm>
          <a:prstGeom prst="cloud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/>
          <p:nvPr/>
        </p:nvSpPr>
        <p:spPr>
          <a:xfrm>
            <a:off x="2432120" y="1416169"/>
            <a:ext cx="156600" cy="119447"/>
          </a:xfrm>
          <a:prstGeom prst="cloud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1480425" y="1336528"/>
            <a:ext cx="148176" cy="101303"/>
          </a:xfrm>
          <a:prstGeom prst="cloud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1477275" y="1536569"/>
            <a:ext cx="156600" cy="119447"/>
          </a:xfrm>
          <a:prstGeom prst="cloud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154725" y="1405819"/>
            <a:ext cx="156600" cy="119447"/>
          </a:xfrm>
          <a:prstGeom prst="cloud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1477275" y="1536569"/>
            <a:ext cx="156600" cy="119447"/>
          </a:xfrm>
          <a:prstGeom prst="cloud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1" name="Shape 101"/>
          <p:cNvCxnSpPr>
            <a:stCxn id="87" idx="0"/>
            <a:endCxn id="87" idx="0"/>
          </p:cNvCxnSpPr>
          <p:nvPr/>
        </p:nvCxnSpPr>
        <p:spPr>
          <a:xfrm>
            <a:off x="3784850" y="2709425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2" name="Shape 102"/>
          <p:cNvCxnSpPr/>
          <p:nvPr/>
        </p:nvCxnSpPr>
        <p:spPr>
          <a:xfrm flipH="1">
            <a:off x="6120950" y="2547725"/>
            <a:ext cx="488700" cy="32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103" name="Shape 103"/>
          <p:cNvCxnSpPr/>
          <p:nvPr/>
        </p:nvCxnSpPr>
        <p:spPr>
          <a:xfrm>
            <a:off x="4182100" y="1578300"/>
            <a:ext cx="9615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lg" w="lg" type="none"/>
            <a:tailEnd len="lg" w="lg" type="none"/>
          </a:ln>
        </p:spPr>
      </p:cxnSp>
      <p:grpSp>
        <p:nvGrpSpPr>
          <p:cNvPr id="104" name="Shape 104"/>
          <p:cNvGrpSpPr/>
          <p:nvPr/>
        </p:nvGrpSpPr>
        <p:grpSpPr>
          <a:xfrm>
            <a:off x="5241847" y="1253909"/>
            <a:ext cx="558987" cy="553195"/>
            <a:chOff x="7621534" y="3508368"/>
            <a:chExt cx="1072500" cy="1072500"/>
          </a:xfrm>
        </p:grpSpPr>
        <p:pic>
          <p:nvPicPr>
            <p:cNvPr descr="23247.png" id="105" name="Shape 10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621534" y="3508368"/>
              <a:ext cx="1072500" cy="1072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carte-radars-feux-rouges-paris.jpg" id="106" name="Shape 106"/>
            <p:cNvPicPr preferRelativeResize="0"/>
            <p:nvPr/>
          </p:nvPicPr>
          <p:blipFill rotWithShape="1">
            <a:blip r:embed="rId8">
              <a:alphaModFix/>
            </a:blip>
            <a:srcRect b="43262" l="29068" r="32312" t="18887"/>
            <a:stretch/>
          </p:blipFill>
          <p:spPr>
            <a:xfrm>
              <a:off x="7693934" y="3594818"/>
              <a:ext cx="927704" cy="6260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7" name="Shape 107"/>
          <p:cNvGrpSpPr/>
          <p:nvPr/>
        </p:nvGrpSpPr>
        <p:grpSpPr>
          <a:xfrm>
            <a:off x="5386222" y="2868947"/>
            <a:ext cx="558987" cy="553195"/>
            <a:chOff x="7621534" y="3508368"/>
            <a:chExt cx="1072500" cy="1072500"/>
          </a:xfrm>
        </p:grpSpPr>
        <p:pic>
          <p:nvPicPr>
            <p:cNvPr descr="23247.png" id="108" name="Shape 10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621534" y="3508368"/>
              <a:ext cx="1072500" cy="1072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carte-radars-feux-rouges-paris.jpg" id="109" name="Shape 109"/>
            <p:cNvPicPr preferRelativeResize="0"/>
            <p:nvPr/>
          </p:nvPicPr>
          <p:blipFill rotWithShape="1">
            <a:blip r:embed="rId8">
              <a:alphaModFix/>
            </a:blip>
            <a:srcRect b="43262" l="29068" r="32312" t="18887"/>
            <a:stretch/>
          </p:blipFill>
          <p:spPr>
            <a:xfrm>
              <a:off x="7693934" y="3594818"/>
              <a:ext cx="927704" cy="62609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0" name="Shape 110"/>
          <p:cNvCxnSpPr/>
          <p:nvPr/>
        </p:nvCxnSpPr>
        <p:spPr>
          <a:xfrm>
            <a:off x="4326475" y="3246962"/>
            <a:ext cx="9615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111" name="Shape 111"/>
          <p:cNvCxnSpPr/>
          <p:nvPr/>
        </p:nvCxnSpPr>
        <p:spPr>
          <a:xfrm>
            <a:off x="7322875" y="2526125"/>
            <a:ext cx="440400" cy="3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lg" w="lg" type="none"/>
            <a:tailEnd len="lg" w="lg" type="none"/>
          </a:ln>
        </p:spPr>
      </p:cxnSp>
      <p:pic>
        <p:nvPicPr>
          <p:cNvPr descr="23247.png" id="112" name="Shape 1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97922" y="2870397"/>
            <a:ext cx="558987" cy="5531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259500-3d-renderings-fg-an-all-green-traffic-light-Stock-Photo.jpg" id="113" name="Shape 1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895849" y="2964858"/>
            <a:ext cx="156600" cy="2350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259500-3d-renderings-fg-an-all-green-traffic-light-Stock-Photo.jpg" id="114" name="Shape 1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088324" y="2964858"/>
            <a:ext cx="156600" cy="23508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3788950" y="2043712"/>
            <a:ext cx="1747800" cy="482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20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Traffic Data</a:t>
            </a:r>
          </a:p>
        </p:txBody>
      </p:sp>
      <p:cxnSp>
        <p:nvCxnSpPr>
          <p:cNvPr id="116" name="Shape 116"/>
          <p:cNvCxnSpPr>
            <a:stCxn id="83" idx="0"/>
          </p:cNvCxnSpPr>
          <p:nvPr/>
        </p:nvCxnSpPr>
        <p:spPr>
          <a:xfrm flipH="1" rot="10800000">
            <a:off x="3027424" y="2371787"/>
            <a:ext cx="600299" cy="49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117" name="Shape 117"/>
          <p:cNvCxnSpPr/>
          <p:nvPr/>
        </p:nvCxnSpPr>
        <p:spPr>
          <a:xfrm>
            <a:off x="5681275" y="2211800"/>
            <a:ext cx="9981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118" name="Shape 118"/>
          <p:cNvSpPr/>
          <p:nvPr/>
        </p:nvSpPr>
        <p:spPr>
          <a:xfrm>
            <a:off x="3160150" y="4073000"/>
            <a:ext cx="3005400" cy="582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Poiret One"/>
                <a:ea typeface="Poiret One"/>
                <a:cs typeface="Poiret One"/>
                <a:sym typeface="Poiret One"/>
              </a:rPr>
              <a:t>REAL TIME TRAFFIC LIGHT MANAGEMENT BY IA</a:t>
            </a:r>
          </a:p>
        </p:txBody>
      </p:sp>
      <p:sp>
        <p:nvSpPr>
          <p:cNvPr id="119" name="Shape 119"/>
          <p:cNvSpPr/>
          <p:nvPr/>
        </p:nvSpPr>
        <p:spPr>
          <a:xfrm>
            <a:off x="307125" y="1558219"/>
            <a:ext cx="156600" cy="119447"/>
          </a:xfrm>
          <a:prstGeom prst="cloud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idx="12" type="sldNum"/>
          </p:nvPr>
        </p:nvSpPr>
        <p:spPr>
          <a:xfrm>
            <a:off x="8472457" y="47798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125" name="Shape 125"/>
          <p:cNvSpPr txBox="1"/>
          <p:nvPr/>
        </p:nvSpPr>
        <p:spPr>
          <a:xfrm>
            <a:off x="0" y="-119450"/>
            <a:ext cx="9144000" cy="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25000"/>
              <a:buFont typeface="Poiret One"/>
              <a:buNone/>
            </a:pPr>
            <a:r>
              <a:rPr lang="en" sz="6000">
                <a:solidFill>
                  <a:srgbClr val="666666"/>
                </a:solidFill>
                <a:latin typeface="Poiret One"/>
                <a:ea typeface="Poiret One"/>
                <a:cs typeface="Poiret One"/>
                <a:sym typeface="Poiret One"/>
              </a:rPr>
              <a:t>How it works  </a:t>
            </a:r>
          </a:p>
        </p:txBody>
      </p:sp>
      <p:cxnSp>
        <p:nvCxnSpPr>
          <p:cNvPr id="126" name="Shape 126"/>
          <p:cNvCxnSpPr>
            <a:stCxn id="127" idx="0"/>
            <a:endCxn id="127" idx="0"/>
          </p:cNvCxnSpPr>
          <p:nvPr/>
        </p:nvCxnSpPr>
        <p:spPr>
          <a:xfrm>
            <a:off x="3784850" y="2709425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935" y="2028433"/>
            <a:ext cx="1127028" cy="1086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3621" y="2073196"/>
            <a:ext cx="997106" cy="9971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259500-3d-renderings-fg-an-all-green-traffic-light-Stock-Photo.jpg" id="130" name="Shape 1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73903" y="1983652"/>
            <a:ext cx="723872" cy="1086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Shape 131"/>
          <p:cNvCxnSpPr/>
          <p:nvPr/>
        </p:nvCxnSpPr>
        <p:spPr>
          <a:xfrm>
            <a:off x="2424275" y="2571750"/>
            <a:ext cx="1217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32" name="Shape 132"/>
          <p:cNvSpPr/>
          <p:nvPr/>
        </p:nvSpPr>
        <p:spPr>
          <a:xfrm>
            <a:off x="808775" y="3417475"/>
            <a:ext cx="1615500" cy="485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Street Camera Data</a:t>
            </a:r>
          </a:p>
        </p:txBody>
      </p:sp>
      <p:sp>
        <p:nvSpPr>
          <p:cNvPr id="133" name="Shape 133"/>
          <p:cNvSpPr/>
          <p:nvPr/>
        </p:nvSpPr>
        <p:spPr>
          <a:xfrm>
            <a:off x="3484925" y="3367675"/>
            <a:ext cx="1572000" cy="582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Data Traffic</a:t>
            </a:r>
          </a:p>
        </p:txBody>
      </p:sp>
      <p:sp>
        <p:nvSpPr>
          <p:cNvPr id="134" name="Shape 134"/>
          <p:cNvSpPr/>
          <p:nvPr/>
        </p:nvSpPr>
        <p:spPr>
          <a:xfrm>
            <a:off x="5819650" y="3367512"/>
            <a:ext cx="3005400" cy="582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073763"/>
                </a:solidFill>
                <a:latin typeface="Poiret One"/>
                <a:ea typeface="Poiret One"/>
                <a:cs typeface="Poiret One"/>
                <a:sym typeface="Poiret One"/>
              </a:rPr>
              <a:t>Traffic Light Management</a:t>
            </a:r>
          </a:p>
        </p:txBody>
      </p:sp>
      <p:cxnSp>
        <p:nvCxnSpPr>
          <p:cNvPr id="135" name="Shape 135"/>
          <p:cNvCxnSpPr/>
          <p:nvPr/>
        </p:nvCxnSpPr>
        <p:spPr>
          <a:xfrm>
            <a:off x="5100412" y="2617350"/>
            <a:ext cx="1217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/>
        </p:nvSpPr>
        <p:spPr>
          <a:xfrm>
            <a:off x="5463025" y="2732737"/>
            <a:ext cx="25161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Poiret One"/>
              <a:buNone/>
            </a:pPr>
            <a:r>
              <a:rPr b="1" lang="en" sz="24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Municipalities</a:t>
            </a: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4812" y="1476675"/>
            <a:ext cx="1152525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/>
          <p:nvPr>
            <p:ph idx="12" type="sldNum"/>
          </p:nvPr>
        </p:nvSpPr>
        <p:spPr>
          <a:xfrm>
            <a:off x="8472457" y="47036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143" name="Shape 143"/>
          <p:cNvSpPr txBox="1"/>
          <p:nvPr/>
        </p:nvSpPr>
        <p:spPr>
          <a:xfrm>
            <a:off x="0" y="0"/>
            <a:ext cx="9144000" cy="12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25000"/>
              <a:buFont typeface="Poiret One"/>
              <a:buNone/>
            </a:pPr>
            <a:r>
              <a:rPr lang="en" sz="6000">
                <a:solidFill>
                  <a:srgbClr val="666666"/>
                </a:solidFill>
                <a:latin typeface="Poiret One"/>
                <a:ea typeface="Poiret One"/>
                <a:cs typeface="Poiret One"/>
                <a:sym typeface="Poiret One"/>
              </a:rPr>
              <a:t>Market</a:t>
            </a:r>
          </a:p>
        </p:txBody>
      </p:sp>
      <p:cxnSp>
        <p:nvCxnSpPr>
          <p:cNvPr id="144" name="Shape 144"/>
          <p:cNvCxnSpPr/>
          <p:nvPr/>
        </p:nvCxnSpPr>
        <p:spPr>
          <a:xfrm>
            <a:off x="807775" y="2317275"/>
            <a:ext cx="71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5" name="Shape 145"/>
          <p:cNvCxnSpPr/>
          <p:nvPr/>
        </p:nvCxnSpPr>
        <p:spPr>
          <a:xfrm flipH="1" rot="10800000">
            <a:off x="1520600" y="1512275"/>
            <a:ext cx="877500" cy="80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pic>
        <p:nvPicPr>
          <p:cNvPr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9280" y="630655"/>
            <a:ext cx="758739" cy="758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7899" y="2092537"/>
            <a:ext cx="764547" cy="76454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Shape 148"/>
          <p:cNvSpPr txBox="1"/>
          <p:nvPr/>
        </p:nvSpPr>
        <p:spPr>
          <a:xfrm>
            <a:off x="175075" y="2379470"/>
            <a:ext cx="19827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Poiret One"/>
              <a:buNone/>
            </a:pPr>
            <a:r>
              <a:rPr b="1" lang="en" sz="12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Fixed Cost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1420050" y="1901870"/>
            <a:ext cx="19827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Poiret One"/>
              <a:buNone/>
            </a:pPr>
            <a:r>
              <a:rPr b="1" lang="en" sz="12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Variable Cost</a:t>
            </a:r>
          </a:p>
        </p:txBody>
      </p:sp>
      <p:cxnSp>
        <p:nvCxnSpPr>
          <p:cNvPr id="150" name="Shape 150"/>
          <p:cNvCxnSpPr/>
          <p:nvPr/>
        </p:nvCxnSpPr>
        <p:spPr>
          <a:xfrm>
            <a:off x="3183250" y="1543925"/>
            <a:ext cx="1743300" cy="67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1" name="Shape 151"/>
          <p:cNvSpPr txBox="1"/>
          <p:nvPr/>
        </p:nvSpPr>
        <p:spPr>
          <a:xfrm>
            <a:off x="3015775" y="2220420"/>
            <a:ext cx="19827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Poiret One"/>
              <a:buNone/>
            </a:pPr>
            <a:r>
              <a:rPr b="1" lang="en" sz="1200">
                <a:solidFill>
                  <a:srgbClr val="1C4587"/>
                </a:solidFill>
                <a:latin typeface="Poiret One"/>
                <a:ea typeface="Poiret One"/>
                <a:cs typeface="Poiret One"/>
                <a:sym typeface="Poiret One"/>
              </a:rPr>
              <a:t>Inner city traffic jam</a:t>
            </a:r>
          </a:p>
        </p:txBody>
      </p:sp>
      <p:cxnSp>
        <p:nvCxnSpPr>
          <p:cNvPr id="152" name="Shape 152"/>
          <p:cNvCxnSpPr/>
          <p:nvPr/>
        </p:nvCxnSpPr>
        <p:spPr>
          <a:xfrm>
            <a:off x="618675" y="2926950"/>
            <a:ext cx="2220000" cy="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3" name="Shape 153"/>
          <p:cNvCxnSpPr/>
          <p:nvPr/>
        </p:nvCxnSpPr>
        <p:spPr>
          <a:xfrm>
            <a:off x="2944900" y="2952762"/>
            <a:ext cx="2220000" cy="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4" name="Shape 154"/>
          <p:cNvCxnSpPr/>
          <p:nvPr/>
        </p:nvCxnSpPr>
        <p:spPr>
          <a:xfrm flipH="1" rot="10800000">
            <a:off x="727850" y="1297875"/>
            <a:ext cx="24300" cy="179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5" name="Shape 155"/>
          <p:cNvCxnSpPr/>
          <p:nvPr/>
        </p:nvCxnSpPr>
        <p:spPr>
          <a:xfrm flipH="1" rot="10800000">
            <a:off x="3095437" y="1319125"/>
            <a:ext cx="24300" cy="179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6" name="Shape 156"/>
          <p:cNvCxnSpPr/>
          <p:nvPr/>
        </p:nvCxnSpPr>
        <p:spPr>
          <a:xfrm>
            <a:off x="1520600" y="2309600"/>
            <a:ext cx="1140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lg" w="lg" type="none"/>
            <a:tailEnd len="lg" w="lg" type="none"/>
          </a:ln>
        </p:spPr>
      </p:cxnSp>
      <p:sp>
        <p:nvSpPr>
          <p:cNvPr id="157" name="Shape 157"/>
          <p:cNvSpPr txBox="1"/>
          <p:nvPr/>
        </p:nvSpPr>
        <p:spPr>
          <a:xfrm>
            <a:off x="2568675" y="2873300"/>
            <a:ext cx="3033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</a:t>
            </a:r>
          </a:p>
        </p:txBody>
      </p:sp>
      <p:sp>
        <p:nvSpPr>
          <p:cNvPr id="158" name="Shape 158"/>
          <p:cNvSpPr txBox="1"/>
          <p:nvPr/>
        </p:nvSpPr>
        <p:spPr>
          <a:xfrm>
            <a:off x="4868250" y="2856562"/>
            <a:ext cx="3033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</a:t>
            </a:r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idx="1" type="body"/>
          </p:nvPr>
        </p:nvSpPr>
        <p:spPr>
          <a:xfrm>
            <a:off x="8184650" y="4230525"/>
            <a:ext cx="598200" cy="473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time</a:t>
            </a:r>
          </a:p>
        </p:txBody>
      </p:sp>
      <p:sp>
        <p:nvSpPr>
          <p:cNvPr id="164" name="Shape 164"/>
          <p:cNvSpPr txBox="1"/>
          <p:nvPr>
            <p:ph idx="12" type="sldNum"/>
          </p:nvPr>
        </p:nvSpPr>
        <p:spPr>
          <a:xfrm>
            <a:off x="8472457" y="47036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/>
              <a:t>‹#›</a:t>
            </a:fld>
          </a:p>
        </p:txBody>
      </p:sp>
      <p:cxnSp>
        <p:nvCxnSpPr>
          <p:cNvPr id="165" name="Shape 165"/>
          <p:cNvCxnSpPr/>
          <p:nvPr/>
        </p:nvCxnSpPr>
        <p:spPr>
          <a:xfrm flipH="1" rot="10800000">
            <a:off x="849287" y="4112375"/>
            <a:ext cx="6674100" cy="7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6" name="Shape 166"/>
          <p:cNvCxnSpPr/>
          <p:nvPr/>
        </p:nvCxnSpPr>
        <p:spPr>
          <a:xfrm rot="10800000">
            <a:off x="944375" y="1040025"/>
            <a:ext cx="6900" cy="3190499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67" name="Shape 167"/>
          <p:cNvSpPr/>
          <p:nvPr/>
        </p:nvSpPr>
        <p:spPr>
          <a:xfrm flipH="1" rot="5400000">
            <a:off x="2596075" y="-800574"/>
            <a:ext cx="3639300" cy="6186599"/>
          </a:xfrm>
          <a:prstGeom prst="bentArrow">
            <a:avLst>
              <a:gd fmla="val 2563" name="adj1"/>
              <a:gd fmla="val 12335" name="adj2"/>
              <a:gd fmla="val 25658" name="adj3"/>
              <a:gd fmla="val 74342" name="adj4"/>
            </a:avLst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0" y="925625"/>
            <a:ext cx="849300" cy="473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users</a:t>
            </a:r>
          </a:p>
        </p:txBody>
      </p:sp>
      <p:pic>
        <p:nvPicPr>
          <p:cNvPr descr="CARTE-REGIONS-FRANCE-19.gif" id="169" name="Shape 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8499" y="1741025"/>
            <a:ext cx="1544224" cy="1286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tationnement-payant-paris.jpg" id="170" name="Shape 1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9924" y="2675334"/>
            <a:ext cx="1324975" cy="10228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lobe-terrestre.png" id="171" name="Shape 1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4050" y="652249"/>
            <a:ext cx="1003674" cy="100367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 txBox="1"/>
          <p:nvPr/>
        </p:nvSpPr>
        <p:spPr>
          <a:xfrm>
            <a:off x="-1193750" y="-79525"/>
            <a:ext cx="9144000" cy="12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25000"/>
              <a:buFont typeface="Poiret One"/>
              <a:buNone/>
            </a:pPr>
            <a:r>
              <a:rPr lang="en" sz="6000">
                <a:solidFill>
                  <a:srgbClr val="666666"/>
                </a:solidFill>
                <a:latin typeface="Poiret One"/>
                <a:ea typeface="Poiret One"/>
                <a:cs typeface="Poiret One"/>
                <a:sym typeface="Poiret One"/>
              </a:rPr>
              <a:t>Business Plan</a:t>
            </a:r>
          </a:p>
        </p:txBody>
      </p:sp>
      <p:pic>
        <p:nvPicPr>
          <p:cNvPr descr="the-arc-de-triomphe-and-the-avenue-des-champs-elysees-with-lots-of-ADCJ7J.jpg" id="173" name="Shape 1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01525" y="2861500"/>
            <a:ext cx="1324976" cy="108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7" y="47036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79" name="Shape 179"/>
          <p:cNvSpPr/>
          <p:nvPr/>
        </p:nvSpPr>
        <p:spPr>
          <a:xfrm>
            <a:off x="1793400" y="1991775"/>
            <a:ext cx="1807500" cy="962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/>
              <a:t>1% REDUCTION</a:t>
            </a:r>
            <a:br>
              <a:rPr lang="en" sz="1800"/>
            </a:br>
            <a:r>
              <a:rPr lang="en" sz="1800"/>
              <a:t>In PARIS</a:t>
            </a:r>
          </a:p>
        </p:txBody>
      </p:sp>
      <p:sp>
        <p:nvSpPr>
          <p:cNvPr id="180" name="Shape 180"/>
          <p:cNvSpPr/>
          <p:nvPr/>
        </p:nvSpPr>
        <p:spPr>
          <a:xfrm>
            <a:off x="4195187" y="2194225"/>
            <a:ext cx="861300" cy="393600"/>
          </a:xfrm>
          <a:prstGeom prst="rightArrow">
            <a:avLst>
              <a:gd fmla="val 31624" name="adj1"/>
              <a:gd fmla="val 61331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/>
          <p:nvPr/>
        </p:nvSpPr>
        <p:spPr>
          <a:xfrm flipH="1">
            <a:off x="5650775" y="1888175"/>
            <a:ext cx="1354500" cy="1067400"/>
          </a:xfrm>
          <a:prstGeom prst="flowChartMagneticTap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87M€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187" name="Shape 187"/>
          <p:cNvSpPr txBox="1"/>
          <p:nvPr/>
        </p:nvSpPr>
        <p:spPr>
          <a:xfrm>
            <a:off x="1368875" y="3862700"/>
            <a:ext cx="2304000" cy="338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Roboto"/>
              <a:buNone/>
            </a:pPr>
            <a:r>
              <a:rPr b="0" i="0" lang="en" sz="2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Hervé</a:t>
            </a:r>
          </a:p>
        </p:txBody>
      </p:sp>
      <p:sp>
        <p:nvSpPr>
          <p:cNvPr id="188" name="Shape 188"/>
          <p:cNvSpPr txBox="1"/>
          <p:nvPr/>
        </p:nvSpPr>
        <p:spPr>
          <a:xfrm>
            <a:off x="5121325" y="3183375"/>
            <a:ext cx="2304000" cy="338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Roboto"/>
              <a:buNone/>
            </a:pPr>
            <a:r>
              <a:rPr b="0" i="0" lang="en" sz="2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Jean-Jacques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7677925" y="2581900"/>
            <a:ext cx="1151699" cy="338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Roboto"/>
              <a:buNone/>
            </a:pPr>
            <a:r>
              <a:rPr b="0" i="0" lang="en" sz="2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Bob</a:t>
            </a:r>
          </a:p>
        </p:txBody>
      </p:sp>
      <p:pic>
        <p:nvPicPr>
          <p:cNvPr id="190" name="Shape 1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39275" y="0"/>
            <a:ext cx="1404724" cy="1404724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/>
          <p:nvPr/>
        </p:nvSpPr>
        <p:spPr>
          <a:xfrm>
            <a:off x="2410725" y="3941700"/>
            <a:ext cx="4686300" cy="12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Poiret One"/>
              <a:buNone/>
            </a:pPr>
            <a:r>
              <a:rPr b="0" i="0" lang="en" sz="6000" u="none" cap="none" strike="noStrike">
                <a:solidFill>
                  <a:srgbClr val="000000"/>
                </a:solidFill>
                <a:latin typeface="Poiret One"/>
                <a:ea typeface="Poiret One"/>
                <a:cs typeface="Poiret One"/>
                <a:sym typeface="Poiret One"/>
              </a:rPr>
              <a:t>Prototype</a:t>
            </a:r>
          </a:p>
        </p:txBody>
      </p:sp>
      <p:sp>
        <p:nvSpPr>
          <p:cNvPr id="192" name="Shape 192"/>
          <p:cNvSpPr/>
          <p:nvPr/>
        </p:nvSpPr>
        <p:spPr>
          <a:xfrm>
            <a:off x="507725" y="1463200"/>
            <a:ext cx="1570800" cy="111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Client : 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Road 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Village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City</a:t>
            </a:r>
          </a:p>
        </p:txBody>
      </p:sp>
      <p:sp>
        <p:nvSpPr>
          <p:cNvPr id="193" name="Shape 193"/>
          <p:cNvSpPr/>
          <p:nvPr/>
        </p:nvSpPr>
        <p:spPr>
          <a:xfrm>
            <a:off x="2091500" y="1974825"/>
            <a:ext cx="1032300" cy="206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" name="Shape 194"/>
          <p:cNvSpPr txBox="1"/>
          <p:nvPr/>
        </p:nvSpPr>
        <p:spPr>
          <a:xfrm>
            <a:off x="2136350" y="2181225"/>
            <a:ext cx="1404600" cy="12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 : 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Traffic light 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City map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/>
          <p:nvPr/>
        </p:nvSpPr>
        <p:spPr>
          <a:xfrm>
            <a:off x="3469750" y="1518675"/>
            <a:ext cx="1570800" cy="111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Simulation : 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t/>
            </a:r>
            <a:endParaRPr/>
          </a:p>
        </p:txBody>
      </p:sp>
      <p:cxnSp>
        <p:nvCxnSpPr>
          <p:cNvPr id="196" name="Shape 196"/>
          <p:cNvCxnSpPr>
            <a:stCxn id="195" idx="3"/>
          </p:cNvCxnSpPr>
          <p:nvPr/>
        </p:nvCxnSpPr>
        <p:spPr>
          <a:xfrm>
            <a:off x="5040550" y="2078025"/>
            <a:ext cx="1467300" cy="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97" name="Shape 197"/>
          <p:cNvSpPr/>
          <p:nvPr/>
        </p:nvSpPr>
        <p:spPr>
          <a:xfrm>
            <a:off x="6566425" y="1518675"/>
            <a:ext cx="2454600" cy="1739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Optimal Traffic Light Cycle fitted to our city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Measure the </a:t>
            </a:r>
          </a:p>
        </p:txBody>
      </p:sp>
    </p:spTree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idx="12" type="sldNum"/>
          </p:nvPr>
        </p:nvSpPr>
        <p:spPr>
          <a:xfrm>
            <a:off x="8472457" y="47036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203" name="Shape 203"/>
          <p:cNvSpPr txBox="1"/>
          <p:nvPr/>
        </p:nvSpPr>
        <p:spPr>
          <a:xfrm>
            <a:off x="-79525" y="3962175"/>
            <a:ext cx="9144000" cy="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25000"/>
              <a:buFont typeface="Poiret One"/>
              <a:buNone/>
            </a:pPr>
            <a:r>
              <a:rPr lang="en" sz="6000">
                <a:solidFill>
                  <a:srgbClr val="666666"/>
                </a:solidFill>
                <a:latin typeface="Poiret One"/>
                <a:ea typeface="Poiret One"/>
                <a:cs typeface="Poiret One"/>
                <a:sym typeface="Poiret One"/>
              </a:rPr>
              <a:t>Thank you</a:t>
            </a:r>
          </a:p>
        </p:txBody>
      </p:sp>
      <p:pic>
        <p:nvPicPr>
          <p:cNvPr descr="IMG-20160918-WA0000.jpg"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937" y="483125"/>
            <a:ext cx="4883224" cy="366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